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Old Standard TT"/>
      <p:regular r:id="rId17"/>
      <p:bold r:id="rId18"/>
      <p: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OldStandardT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ldStandardTT-italic.fntdata"/><Relationship Id="rId6" Type="http://schemas.openxmlformats.org/officeDocument/2006/relationships/slide" Target="slides/slide1.xml"/><Relationship Id="rId18" Type="http://schemas.openxmlformats.org/officeDocument/2006/relationships/font" Target="fonts/OldStandardT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0357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03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af9f98ae42_7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af9f98ae42_7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c6f90357f_0_4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c6f90357f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aeb224b37e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aeb224b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af9f98ae4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af9f98ae4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af9f98ae42_7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af9f98ae42_7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6f90357f_0_1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6f90357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af9f98ae42_10_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af9f98ae42_1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af9f98ae42_10_2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af9f98ae42_1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af9f98ae42_7_4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af9f98ae42_7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af9f98ae42_7_3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af9f98ae42_7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kaggle.com/datasets/rounakbanik/the-movies-dataset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/>
          <p:nvPr/>
        </p:nvSpPr>
        <p:spPr>
          <a:xfrm>
            <a:off x="505550" y="3444800"/>
            <a:ext cx="811200" cy="4143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60" name="Google Shape;60;p13"/>
          <p:cNvSpPr txBox="1"/>
          <p:nvPr>
            <p:ph type="ctrTitle"/>
          </p:nvPr>
        </p:nvSpPr>
        <p:spPr>
          <a:xfrm>
            <a:off x="314500" y="149075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Predicting Cinematic Success: </a:t>
            </a:r>
            <a:endParaRPr sz="3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A Multi-Model Analysis of Movie Ratings</a:t>
            </a:r>
            <a:endParaRPr sz="3500"/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235125" y="2174950"/>
            <a:ext cx="8118600" cy="16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Mason Earp, Nate Harris,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Tianyin Mao, Sabine Segaloff,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Nicholas Thornton</a:t>
            </a:r>
            <a:endParaRPr/>
          </a:p>
        </p:txBody>
      </p:sp>
      <p:pic>
        <p:nvPicPr>
          <p:cNvPr descr="a cartoon of a man taking a picture with a camera (Provided by Tenor)" id="62" name="Google Shape;6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3650" y="2241245"/>
            <a:ext cx="3033050" cy="240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Conclusions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Engagement and visibility metrics (vote_count, user_rating_count, financial scale) dominate predictive power for ratings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• Linear regression is useful for interpretability, but not sufficient for high accuracy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• KNN and clustering methods confirm that movies live in engagement based neighborhoods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• The MLP provides the best balance of accuracy, stability, and interpretability in this context, making it our final choice for predicting vote_average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</p:txBody>
      </p:sp>
      <p:pic>
        <p:nvPicPr>
          <p:cNvPr id="133" name="Google Shape;133;p23" title="Avatar (2009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6730" y="1189801"/>
            <a:ext cx="1989549" cy="276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3" title="Paranormal Activity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34825" y="1189800"/>
            <a:ext cx="1881540" cy="2763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3" title="TheBlairWitchProject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26635" y="1189800"/>
            <a:ext cx="1941966" cy="2763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40575" y="2878350"/>
            <a:ext cx="24243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Financial metrics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Budget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Revenue</a:t>
            </a:r>
            <a:endParaRPr b="1" sz="1800"/>
          </a:p>
        </p:txBody>
      </p:sp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Overview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058225"/>
            <a:ext cx="87291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Dataset Name</a:t>
            </a:r>
            <a:r>
              <a:rPr lang="en" sz="1600"/>
              <a:t>: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The Movies Dataset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Source</a:t>
            </a:r>
            <a:r>
              <a:rPr lang="en" sz="1600"/>
              <a:t>: Kaggle, compiled from The Movie Database API and GroupLens MovieLens ratings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Scope</a:t>
            </a:r>
            <a:r>
              <a:rPr lang="en" sz="1600"/>
              <a:t>: More than 45,000 movies released on or before July 2017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600"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2987325" y="2878350"/>
            <a:ext cx="29283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Audience engagement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Vote Count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User Rating Count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800"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6166950" y="2878350"/>
            <a:ext cx="27696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Movie characteristics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Runtime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Keywords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Genres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Language 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Year (of Release)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Actor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800"/>
          </a:p>
        </p:txBody>
      </p:sp>
      <p:sp>
        <p:nvSpPr>
          <p:cNvPr id="72" name="Google Shape;72;p14"/>
          <p:cNvSpPr txBox="1"/>
          <p:nvPr>
            <p:ph type="title"/>
          </p:nvPr>
        </p:nvSpPr>
        <p:spPr>
          <a:xfrm>
            <a:off x="415950" y="2265138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pic>
        <p:nvPicPr>
          <p:cNvPr descr="Movie clapboard (Provided by Getty Images)" id="73" name="Google Shape;7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6250" y="-131050"/>
            <a:ext cx="1529549" cy="20393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1348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Transformations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203700" y="803750"/>
            <a:ext cx="43683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Categorical Variables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Year (of Release)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Grouped by Pre-1920, 1920-1949, 1950-1979, 1980-1999, 2000-2009, 2010-2017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Roughly </a:t>
            </a:r>
            <a:r>
              <a:rPr lang="en"/>
              <a:t>equally size groups to avoid imbalances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Key Words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Transformed into Key Word Count to show the popularity of words in script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Actors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Pull lead actor, and then assessed Lead Actor Popularity based on the amount of movies that the Lead Actor was in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Three Groups: Low Popularity, Medium Popularity, High Popularity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Language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Kept Languages with more than 80 movies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All other categorized as Other</a:t>
            </a:r>
            <a:endParaRPr/>
          </a:p>
        </p:txBody>
      </p:sp>
      <p:sp>
        <p:nvSpPr>
          <p:cNvPr id="80" name="Google Shape;80;p15"/>
          <p:cNvSpPr txBox="1"/>
          <p:nvPr>
            <p:ph idx="2" type="body"/>
          </p:nvPr>
        </p:nvSpPr>
        <p:spPr>
          <a:xfrm>
            <a:off x="4572000" y="803750"/>
            <a:ext cx="43683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Numeric Variables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Logistic transformations due to right skewness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Budget 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Revenue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Vote Count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Key Word Count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User Rating Count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Only modelled on movies that had a non-zero budget for </a:t>
            </a:r>
            <a:r>
              <a:rPr lang="en"/>
              <a:t>interpretability</a:t>
            </a:r>
            <a:endParaRPr/>
          </a:p>
        </p:txBody>
      </p:sp>
      <p:pic>
        <p:nvPicPr>
          <p:cNvPr id="81" name="Google Shape;81;p15" title="Star Wars - The Force Awaken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3203" y="3013975"/>
            <a:ext cx="1217100" cy="193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311700" y="1348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 - Insights</a:t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203700" y="803750"/>
            <a:ext cx="84042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Popularity and commercial metrics are tightly related to each other but only mildly predictive of rating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Genre, language, year group, and actor popularity carry important structure for explaining variations in movie success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Final modeling focuses on movies with nonzero budgets and uses log transformed numeric features plus encoded categorical groups 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Budget, revenue, vote_count, keyword_count, and user_rating_count are highly right skewed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Applied log transformations to these variables to stabilize variance and make relationships more linear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Correlation analysis shows a strong cluster among popularity and commercial variables (log_vote_count, log_user_rating_count, log_revenue, log_budget) and only weak direct correlation between these and vote_average 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0" y="4562575"/>
            <a:ext cx="84042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/>
              <a:t>* Visualizations can be viewed in the dashboard</a:t>
            </a:r>
            <a:endParaRPr i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6" title="Titanic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7199" y="3465475"/>
            <a:ext cx="1120525" cy="163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332300" y="180000"/>
            <a:ext cx="4045200" cy="54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Research Questions</a:t>
            </a:r>
            <a:endParaRPr sz="2600"/>
          </a:p>
        </p:txBody>
      </p:sp>
      <p:sp>
        <p:nvSpPr>
          <p:cNvPr id="95" name="Google Shape;95;p17"/>
          <p:cNvSpPr txBox="1"/>
          <p:nvPr>
            <p:ph idx="2" type="body"/>
          </p:nvPr>
        </p:nvSpPr>
        <p:spPr>
          <a:xfrm>
            <a:off x="4922800" y="512700"/>
            <a:ext cx="3837000" cy="411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/>
              <a:t>Feature Distributions: </a:t>
            </a:r>
            <a:r>
              <a:rPr lang="en" sz="1600"/>
              <a:t>Do the distributions for our numeric variables follow a normal distribution? Or will they require log-transformation to be useful for modeling?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 sz="1600"/>
              <a:t>Correlation Analysis: </a:t>
            </a:r>
            <a:r>
              <a:rPr lang="en" sz="1600"/>
              <a:t>What is the strength and direction of the linear relationship between our numerical features and the target variable (vote average)?</a:t>
            </a:r>
            <a:endParaRPr sz="1600"/>
          </a:p>
        </p:txBody>
      </p:sp>
      <p:sp>
        <p:nvSpPr>
          <p:cNvPr id="96" name="Google Shape;96;p17"/>
          <p:cNvSpPr txBox="1"/>
          <p:nvPr>
            <p:ph idx="2" type="body"/>
          </p:nvPr>
        </p:nvSpPr>
        <p:spPr>
          <a:xfrm>
            <a:off x="436400" y="10269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b="1" lang="en" sz="1600">
                <a:solidFill>
                  <a:schemeClr val="dk1"/>
                </a:solidFill>
              </a:rPr>
              <a:t>Genre Impact: </a:t>
            </a:r>
            <a:r>
              <a:rPr lang="en" sz="1600">
                <a:solidFill>
                  <a:schemeClr val="dk1"/>
                </a:solidFill>
              </a:rPr>
              <a:t>Which movie genres typically </a:t>
            </a:r>
            <a:r>
              <a:rPr lang="en" sz="1600">
                <a:solidFill>
                  <a:schemeClr val="dk1"/>
                </a:solidFill>
              </a:rPr>
              <a:t>receive</a:t>
            </a:r>
            <a:r>
              <a:rPr lang="en" sz="1600">
                <a:solidFill>
                  <a:schemeClr val="dk1"/>
                </a:solidFill>
              </a:rPr>
              <a:t> the highest criti</a:t>
            </a:r>
            <a:r>
              <a:rPr lang="en" sz="1600">
                <a:solidFill>
                  <a:schemeClr val="dk1"/>
                </a:solidFill>
              </a:rPr>
              <a:t>cal acclaim (average rating) from audiences, and which receives the lowest?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b="1" lang="en" sz="1600">
                <a:solidFill>
                  <a:schemeClr val="dk1"/>
                </a:solidFill>
              </a:rPr>
              <a:t>Temporal Trends:</a:t>
            </a:r>
            <a:r>
              <a:rPr lang="en" sz="1600">
                <a:solidFill>
                  <a:schemeClr val="dk1"/>
                </a:solidFill>
              </a:rPr>
              <a:t> How does the era of release influence a movie’s average rating?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b="1" lang="en" sz="1600">
                <a:solidFill>
                  <a:schemeClr val="dk1"/>
                </a:solidFill>
              </a:rPr>
              <a:t>Star Power:</a:t>
            </a:r>
            <a:r>
              <a:rPr lang="en" sz="1600">
                <a:solidFill>
                  <a:schemeClr val="dk1"/>
                </a:solidFill>
              </a:rPr>
              <a:t> Does the popularity of the lead actor seem to correlate with average rating?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b="1" lang="en" sz="1600">
                <a:solidFill>
                  <a:schemeClr val="dk1"/>
                </a:solidFill>
              </a:rPr>
              <a:t>Linguistic Influence:</a:t>
            </a:r>
            <a:r>
              <a:rPr lang="en" sz="1600">
                <a:solidFill>
                  <a:schemeClr val="dk1"/>
                </a:solidFill>
              </a:rPr>
              <a:t> How does the original language of a film affect its average rating? 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332300" y="179975"/>
            <a:ext cx="4045200" cy="72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Research Questions</a:t>
            </a:r>
            <a:endParaRPr sz="3300"/>
          </a:p>
        </p:txBody>
      </p:sp>
      <p:sp>
        <p:nvSpPr>
          <p:cNvPr id="102" name="Google Shape;102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Similarity-Based Prediction: </a:t>
            </a:r>
            <a:r>
              <a:rPr lang="en"/>
              <a:t>How does a non-parametric approach that relies on local similarity between films perform compared to a linear model?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Latent Structures and Clusters: </a:t>
            </a:r>
            <a:r>
              <a:rPr lang="en"/>
              <a:t>Can we identify distinct clusters or profiles of movies based on our data? Do such clusters correlate with specific movie success levels (rating tiers)?</a:t>
            </a:r>
            <a:endParaRPr b="1"/>
          </a:p>
        </p:txBody>
      </p:sp>
      <p:sp>
        <p:nvSpPr>
          <p:cNvPr id="103" name="Google Shape;103;p18"/>
          <p:cNvSpPr txBox="1"/>
          <p:nvPr>
            <p:ph idx="2" type="body"/>
          </p:nvPr>
        </p:nvSpPr>
        <p:spPr>
          <a:xfrm>
            <a:off x="436400" y="10269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b="1" lang="en" sz="1600">
                <a:solidFill>
                  <a:schemeClr val="dk1"/>
                </a:solidFill>
              </a:rPr>
              <a:t>Linear Predictability and Feature Importance: </a:t>
            </a:r>
            <a:r>
              <a:rPr lang="en" sz="1600">
                <a:solidFill>
                  <a:schemeClr val="dk1"/>
                </a:solidFill>
              </a:rPr>
              <a:t>To what extent can movie success (vote average) be explained by a linear combination of financial metrics (budget, revenue), audience engagement (vote count, user rating count), and movie characteristics (runtime, keyword count, primary genre, language group, year group, popularity group)?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/>
          <p:nvPr>
            <p:ph type="title"/>
          </p:nvPr>
        </p:nvSpPr>
        <p:spPr>
          <a:xfrm>
            <a:off x="332300" y="179975"/>
            <a:ext cx="4045200" cy="72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Research Questions</a:t>
            </a:r>
            <a:endParaRPr sz="3300"/>
          </a:p>
        </p:txBody>
      </p:sp>
      <p:sp>
        <p:nvSpPr>
          <p:cNvPr id="109" name="Google Shape;109;p1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en"/>
              <a:t>Non-Linear Complexity: </a:t>
            </a:r>
            <a:r>
              <a:rPr lang="en"/>
              <a:t>Does a Multi-Layer Perceptron (MLP) capture complex, non-linear interactions between features that our simpler models miss? Does the ability to learn "smooth" decision surfaces significantly reduce our prediction error (RMSE)?</a:t>
            </a:r>
            <a:endParaRPr b="1"/>
          </a:p>
        </p:txBody>
      </p:sp>
      <p:sp>
        <p:nvSpPr>
          <p:cNvPr id="110" name="Google Shape;110;p19"/>
          <p:cNvSpPr txBox="1"/>
          <p:nvPr>
            <p:ph idx="2" type="body"/>
          </p:nvPr>
        </p:nvSpPr>
        <p:spPr>
          <a:xfrm>
            <a:off x="436400" y="10269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b="1" lang="en" sz="1600">
                <a:solidFill>
                  <a:schemeClr val="dk1"/>
                </a:solidFill>
              </a:rPr>
              <a:t>Feature Redundancy and Structure: </a:t>
            </a:r>
            <a:r>
              <a:rPr lang="en" sz="1600">
                <a:solidFill>
                  <a:schemeClr val="dk1"/>
                </a:solidFill>
              </a:rPr>
              <a:t>Is the variance in movie features dominated by a few core dimensions? Does reducing the data to these principal components reveal a clearer structure than using them all at once?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3543900" y="2265150"/>
            <a:ext cx="19983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Dashboard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MLP Regression as the Best Model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• Tuned MLP with one hidden layer of 64 units and alpha = 0.0001 achieved the lowest validation RMSE, around 0.88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• Learns smooth nonlinear relationships in rating behavior, instead of assuming a straight line or relying only on local neighbors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• Training and validation curves show stable optimization with no clear overfitting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• Permutation importance agrees with all other models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• </a:t>
            </a:r>
            <a:r>
              <a:rPr lang="en"/>
              <a:t>vote_count is by far the strongest predictor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• user_rating_count and budget follow as important secondary features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